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58" r:id="rId3"/>
    <p:sldId id="261" r:id="rId4"/>
    <p:sldId id="269" r:id="rId5"/>
    <p:sldId id="273" r:id="rId6"/>
    <p:sldId id="262" r:id="rId7"/>
    <p:sldId id="263" r:id="rId8"/>
    <p:sldId id="270" r:id="rId9"/>
    <p:sldId id="264" r:id="rId10"/>
    <p:sldId id="271" r:id="rId11"/>
    <p:sldId id="272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7858C-D19B-46DB-B1D3-11F0EADC6E4C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F1FFC-CE20-48D6-84B3-EBDADD757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0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bbidm5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96" y="2123658"/>
            <a:ext cx="5105400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মান্নান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বাঁশবাড়ীয়া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abbidm5@gmail.com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০১৮১৫৬০৭৫৯৫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আইডিঃ ৩৩২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ভেন্যুঃ টিচার্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স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ট্রেনিং কলেজ, চট্টগ্রাম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 প্রকল্প (২য় প্রর্যায়)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0"/>
            <a:ext cx="5140370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bn-BD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স্বাগতম </a:t>
            </a:r>
            <a:endParaRPr lang="en-US" sz="6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371" y="0"/>
            <a:ext cx="400362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04800"/>
            <a:ext cx="51816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600200"/>
            <a:ext cx="7315200" cy="25545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একটি খুটি এমনভাবে ভেঙে গেল যে, তার অবিচ্ছিন্ন ভাঙা অংশ দন্ডায়মান অংশের সাথে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কোণ উৎপন্ন করে খুঁটির গোড়া থেকে ১০ মিটার দূরে মাটি স্পর্শ করে।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95600" y="2667000"/>
                <a:ext cx="474424" cy="3036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  <m:sup>
                          <m:r>
                            <a:rPr lang="bn-BD" b="0" i="1" smtClean="0">
                              <a:latin typeface="Cambria Math" panose="02040503050406030204" pitchFamily="18" charset="0"/>
                            </a:rPr>
                            <m:t>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667000"/>
                <a:ext cx="474424" cy="303609"/>
              </a:xfrm>
              <a:prstGeom prst="rect">
                <a:avLst/>
              </a:prstGeom>
              <a:blipFill rotWithShape="0">
                <a:blip r:embed="rId2"/>
                <a:stretch>
                  <a:fillRect l="-10256" t="-4082" r="-6410" b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4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441"/>
            <a:ext cx="9144000" cy="1631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 কোণ কাকে বলে 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অবনতি কাকে বলে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97043"/>
            <a:ext cx="7696151" cy="276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একটি মিনারের পাদদেশ থেকে কিছু দূরে একটি স্থানে মিনারটির শীর্ষের উন্নতি কোণ </a:t>
            </a:r>
            <a:r>
              <a:rPr lang="en-US" sz="4400" b="1" dirty="0" smtClean="0">
                <a:cs typeface="NikoshBAN" pitchFamily="2" charset="0"/>
              </a:rPr>
              <a:t>30˚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এবং মিনারটির উচ্চতা </a:t>
            </a:r>
            <a:r>
              <a:rPr lang="en-US" sz="4400" b="1" dirty="0" smtClean="0">
                <a:cs typeface="NikoshBAN" pitchFamily="2" charset="0"/>
              </a:rPr>
              <a:t>26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মিটার হলে মিনার থেকে ঐ স্থানটির দূরত্ব নির্ণয় কর 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570"/>
            <a:ext cx="91440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3008"/>
            <a:ext cx="9140816" cy="550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n-IN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গণিত</a:t>
            </a:r>
          </a:p>
          <a:p>
            <a:pPr algn="ctr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>
              <a:buNone/>
            </a:pP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০৮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/২০১৯ খ্রিস্টাব্দ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চিত্রে কী দেখানো হচ্ছে?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50" name="Firewall"/>
          <p:cNvSpPr>
            <a:spLocks noEditPoints="1" noChangeArrowheads="1"/>
          </p:cNvSpPr>
          <p:nvPr/>
        </p:nvSpPr>
        <p:spPr bwMode="auto">
          <a:xfrm>
            <a:off x="6019800" y="4114800"/>
            <a:ext cx="2438400" cy="1519237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C:\Users\Prabal Chowdhury\AppData\Local\Microsoft\Windows\INetCache\IE\L9X8197Y\AIRPLANE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81200"/>
            <a:ext cx="3048000" cy="1070927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4038600" y="30480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38600" y="3048000"/>
            <a:ext cx="1981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050" idx="0"/>
          </p:cNvCxnSpPr>
          <p:nvPr/>
        </p:nvCxnSpPr>
        <p:spPr>
          <a:xfrm flipH="1">
            <a:off x="3886200" y="4114800"/>
            <a:ext cx="21336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050" idx="6"/>
          </p:cNvCxnSpPr>
          <p:nvPr/>
        </p:nvCxnSpPr>
        <p:spPr>
          <a:xfrm flipH="1">
            <a:off x="3886200" y="5634037"/>
            <a:ext cx="2194560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905009">
            <a:off x="4300111" y="4950538"/>
            <a:ext cx="685800" cy="899417"/>
          </a:xfrm>
          <a:prstGeom prst="arc">
            <a:avLst>
              <a:gd name="adj1" fmla="val 16817163"/>
              <a:gd name="adj2" fmla="val 1570772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7150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অবনতি কোণ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5105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উন্নতি কোণ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Arc 31"/>
          <p:cNvSpPr/>
          <p:nvPr/>
        </p:nvSpPr>
        <p:spPr>
          <a:xfrm rot="2859964">
            <a:off x="4762691" y="2927323"/>
            <a:ext cx="902074" cy="914400"/>
          </a:xfrm>
          <a:prstGeom prst="arc">
            <a:avLst>
              <a:gd name="adj1" fmla="val 16200000"/>
              <a:gd name="adj2" fmla="val 987480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895600" y="2209800"/>
            <a:ext cx="99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উন্নতি কোণ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33" y="152400"/>
            <a:ext cx="8839200" cy="609897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088096" y="3218948"/>
            <a:ext cx="1596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অবনতি কোণ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93" y="1219200"/>
            <a:ext cx="8828445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1676400"/>
            <a:ext cx="1596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অবনতি কোণ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4970" y="4191000"/>
            <a:ext cx="99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উন্নতি কোণ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0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উন্নতি কোণ ও অবনতি কোণ</a:t>
            </a:r>
            <a:endParaRPr lang="en-US" sz="5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১০ম </a:t>
            </a:r>
          </a:p>
          <a:p>
            <a:pPr algn="ctr"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(১৭০-১৭২)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bn-IN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শিক্ষার্থীরাঃ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উন্নতি কোণ ও অবনতি কোণ ব্যাখ্যা করতে 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ত্রিকোণমিতির সাহায্যে দূরত্ব ও উচ্চতা বিষয়ক গাণিতিক সমস্যা সমাধান করতে 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ত্রিকোণমিতির সাহায্যে হাতে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কলমে দূরত্ব ও উচ্চতা বিষয়ক বিভিন্ন পরিমাপ করতে 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19767" y="152400"/>
            <a:ext cx="6290701" cy="5351789"/>
            <a:chOff x="148309" y="247357"/>
            <a:chExt cx="6290701" cy="5351789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90610" y="2331966"/>
              <a:ext cx="3034352" cy="3010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148309" y="247357"/>
              <a:ext cx="6290701" cy="5351789"/>
              <a:chOff x="1710299" y="900796"/>
              <a:chExt cx="6290701" cy="5351789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4800600" y="2971800"/>
                <a:ext cx="3200400" cy="304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flipV="1">
                <a:off x="1752600" y="5995916"/>
                <a:ext cx="3034352" cy="2388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209800" y="1676400"/>
                <a:ext cx="2577152" cy="1295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2195329" y="900796"/>
                <a:ext cx="4038600" cy="7620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 21"/>
              <p:cNvSpPr/>
              <p:nvPr/>
            </p:nvSpPr>
            <p:spPr>
              <a:xfrm rot="1235314">
                <a:off x="1710299" y="5109585"/>
                <a:ext cx="1371600" cy="1143000"/>
              </a:xfrm>
              <a:prstGeom prst="arc">
                <a:avLst>
                  <a:gd name="adj1" fmla="val 16200000"/>
                  <a:gd name="adj2" fmla="val 36776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Arc 22"/>
              <p:cNvSpPr/>
              <p:nvPr/>
            </p:nvSpPr>
            <p:spPr>
              <a:xfrm rot="595204">
                <a:off x="2209800" y="1284024"/>
                <a:ext cx="1371600" cy="1143000"/>
              </a:xfrm>
              <a:prstGeom prst="arc">
                <a:avLst>
                  <a:gd name="adj1" fmla="val 18190964"/>
                  <a:gd name="adj2" fmla="val 18328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590499" y="457312"/>
            <a:ext cx="5562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ভূতলের উপরের কোন বিন্দু ভূমির সমান্তরাল রেখার সাথে যে কোণ উৎ পন্ন করে তাকে উন্নতি কোণ বলে।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05284" y="5342477"/>
            <a:ext cx="5562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ভূতলের সমান্তরাল রেখার নিচের কোন বিন্দু ভূ-রেখার  সাথে যে কোণ উৎপন্ন করে তাকে অবনতি কোণ বলে।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92" y="140088"/>
            <a:ext cx="8229600" cy="11430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IN" sz="6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গাণিতিক সমস্যা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6477000" y="3429000"/>
            <a:ext cx="2286000" cy="1295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3886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মিটার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3244060">
            <a:off x="7931550" y="4129565"/>
            <a:ext cx="5334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84016" y="4309404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NikoshBAN" pitchFamily="2" charset="0"/>
              </a:rPr>
              <a:t>30˚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10532" y="31124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12880" y="4693916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754792" y="4538004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647701" y="2829844"/>
            <a:ext cx="5181600" cy="3416320"/>
            <a:chOff x="538942" y="3039459"/>
            <a:chExt cx="5181600" cy="3416320"/>
          </a:xfrm>
        </p:grpSpPr>
        <p:sp>
          <p:nvSpPr>
            <p:cNvPr id="14" name="TextBox 13"/>
            <p:cNvSpPr txBox="1"/>
            <p:nvPr/>
          </p:nvSpPr>
          <p:spPr>
            <a:xfrm>
              <a:off x="538942" y="3039459"/>
              <a:ext cx="5181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মনেকরি, টাওয়ারের উচ্চতা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AB=h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মিটার। টাওয়ারের পাদদেশ থেকে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BC=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75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মিটার দূরে ভূতলস্থ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C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বিন্দুতে টাওয়ারের শীর্ষ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A </a:t>
              </a:r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বিন্দুর উন্নতি 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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ACB=</a:t>
              </a:r>
              <a:r>
                <a:rPr lang="en-US" dirty="0" smtClean="0">
                  <a:cs typeface="NikoshBAN" pitchFamily="2" charset="0"/>
                </a:rPr>
                <a:t>30˚ </a:t>
              </a:r>
            </a:p>
            <a:p>
              <a:r>
                <a:rPr lang="bn-IN" dirty="0" smtClean="0">
                  <a:cs typeface="NikoshBAN" pitchFamily="2" charset="0"/>
                </a:rPr>
                <a:t>সমকোণী </a:t>
              </a:r>
              <a:r>
                <a:rPr lang="en-US" dirty="0" smtClean="0">
                  <a:cs typeface="NikoshBAN" pitchFamily="2" charset="0"/>
                </a:rPr>
                <a:t>∆ABC </a:t>
              </a:r>
              <a:r>
                <a:rPr lang="bn-IN" dirty="0" smtClean="0">
                  <a:cs typeface="NikoshBAN" pitchFamily="2" charset="0"/>
                </a:rPr>
                <a:t>থেকে পাই, </a:t>
              </a:r>
              <a:r>
                <a:rPr lang="en-US" dirty="0" smtClean="0">
                  <a:cs typeface="NikoshBAN" pitchFamily="2" charset="0"/>
                </a:rPr>
                <a:t>tan 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  <a:sym typeface="Symbol" panose="05050102010706020507" pitchFamily="18" charset="2"/>
                </a:rPr>
                <a:t>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ACB=</a:t>
              </a:r>
              <a:endParaRPr lang="en-US" dirty="0" smtClean="0"/>
            </a:p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বা,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tan </a:t>
              </a:r>
              <a:r>
                <a:rPr lang="en-US" dirty="0" smtClean="0">
                  <a:cs typeface="NikoshBAN" pitchFamily="2" charset="0"/>
                </a:rPr>
                <a:t>30˚ = </a:t>
              </a:r>
            </a:p>
            <a:p>
              <a:endParaRPr lang="bn-IN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বা,         =</a:t>
              </a:r>
            </a:p>
            <a:p>
              <a:endParaRPr lang="bn-IN" dirty="0" smtClean="0">
                <a:latin typeface="NikoshBAN" pitchFamily="2" charset="0"/>
                <a:cs typeface="NikoshBAN" pitchFamily="2" charset="0"/>
              </a:endParaRPr>
            </a:p>
            <a:p>
              <a:r>
                <a:rPr lang="bn-IN" dirty="0" smtClean="0">
                  <a:latin typeface="NikoshBAN" pitchFamily="2" charset="0"/>
                  <a:cs typeface="NikoshBAN" pitchFamily="2" charset="0"/>
                </a:rPr>
                <a:t>বা,     </a:t>
              </a:r>
              <a:r>
                <a:rPr lang="en-US" dirty="0" smtClean="0">
                  <a:latin typeface="NikoshBAN" pitchFamily="2" charset="0"/>
                  <a:cs typeface="NikoshBAN" pitchFamily="2" charset="0"/>
                </a:rPr>
                <a:t>h = </a:t>
              </a:r>
              <a:r>
                <a:rPr lang="en-US" dirty="0" smtClean="0">
                  <a:cs typeface="NikoshBAN" pitchFamily="2" charset="0"/>
                </a:rPr>
                <a:t>75</a:t>
              </a:r>
            </a:p>
            <a:p>
              <a:endParaRPr lang="en-US" dirty="0" smtClean="0">
                <a:cs typeface="NikoshBAN" pitchFamily="2" charset="0"/>
              </a:endParaRPr>
            </a:p>
            <a:p>
              <a:r>
                <a:rPr lang="bn-IN" dirty="0" smtClean="0">
                  <a:cs typeface="NikoshBAN" pitchFamily="2" charset="0"/>
                </a:rPr>
                <a:t>বা, </a:t>
              </a:r>
              <a:r>
                <a:rPr lang="en-US" dirty="0" smtClean="0">
                  <a:cs typeface="NikoshBAN" pitchFamily="2" charset="0"/>
                </a:rPr>
                <a:t>h = </a:t>
              </a:r>
            </a:p>
            <a:p>
              <a:r>
                <a:rPr lang="bn-IN" dirty="0" smtClean="0">
                  <a:cs typeface="NikoshBAN" pitchFamily="2" charset="0"/>
                </a:rPr>
                <a:t>বা, </a:t>
              </a:r>
              <a:r>
                <a:rPr lang="en-US" dirty="0" smtClean="0">
                  <a:cs typeface="NikoshBAN" pitchFamily="2" charset="0"/>
                </a:rPr>
                <a:t>h = 43.301</a:t>
              </a:r>
              <a:endParaRPr lang="en-US" dirty="0">
                <a:cs typeface="NikoshBAN" pitchFamily="2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0547712"/>
                </p:ext>
              </p:extLst>
            </p:nvPr>
          </p:nvGraphicFramePr>
          <p:xfrm>
            <a:off x="3900268" y="3800843"/>
            <a:ext cx="443132" cy="624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6" name="Equation" r:id="rId3" imgW="279360" imgH="393480" progId="Equation.3">
                    <p:embed/>
                  </p:oleObj>
                </mc:Choice>
                <mc:Fallback>
                  <p:oleObj name="Equation" r:id="rId3" imgW="279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0268" y="3800843"/>
                          <a:ext cx="443132" cy="624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8052330"/>
                </p:ext>
              </p:extLst>
            </p:nvPr>
          </p:nvGraphicFramePr>
          <p:xfrm>
            <a:off x="1828800" y="4161680"/>
            <a:ext cx="2159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7" name="Equation" r:id="rId5" imgW="215640" imgH="393480" progId="Equation.3">
                    <p:embed/>
                  </p:oleObj>
                </mc:Choice>
                <mc:Fallback>
                  <p:oleObj name="Equation" r:id="rId5" imgW="215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4161680"/>
                          <a:ext cx="2159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6963637"/>
                </p:ext>
              </p:extLst>
            </p:nvPr>
          </p:nvGraphicFramePr>
          <p:xfrm>
            <a:off x="1055080" y="4648200"/>
            <a:ext cx="278041" cy="542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8" name="Equation" r:id="rId7" imgW="253800" imgH="419040" progId="Equation.3">
                    <p:embed/>
                  </p:oleObj>
                </mc:Choice>
                <mc:Fallback>
                  <p:oleObj name="Equation" r:id="rId7" imgW="253800" imgH="419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5080" y="4648200"/>
                          <a:ext cx="278041" cy="542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8531393"/>
                </p:ext>
              </p:extLst>
            </p:nvPr>
          </p:nvGraphicFramePr>
          <p:xfrm>
            <a:off x="1600200" y="4637304"/>
            <a:ext cx="304800" cy="555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" name="Equation" r:id="rId9" imgW="215640" imgH="393480" progId="Equation.3">
                    <p:embed/>
                  </p:oleObj>
                </mc:Choice>
                <mc:Fallback>
                  <p:oleObj name="Equation" r:id="rId9" imgW="215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637304"/>
                          <a:ext cx="304800" cy="555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4781898"/>
                </p:ext>
              </p:extLst>
            </p:nvPr>
          </p:nvGraphicFramePr>
          <p:xfrm>
            <a:off x="852268" y="5329173"/>
            <a:ext cx="366932" cy="288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" name="Equation" r:id="rId10" imgW="228600" imgH="228600" progId="Equation.3">
                    <p:embed/>
                  </p:oleObj>
                </mc:Choice>
                <mc:Fallback>
                  <p:oleObj name="Equation" r:id="rId10" imgW="22860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268" y="5329173"/>
                          <a:ext cx="366932" cy="2885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9357689"/>
                </p:ext>
              </p:extLst>
            </p:nvPr>
          </p:nvGraphicFramePr>
          <p:xfrm>
            <a:off x="1337604" y="5771272"/>
            <a:ext cx="388320" cy="517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1" name="Equation" r:id="rId12" imgW="190440" imgH="253800" progId="Equation.3">
                    <p:embed/>
                  </p:oleObj>
                </mc:Choice>
                <mc:Fallback>
                  <p:oleObj name="Equation" r:id="rId12" imgW="190440" imgH="2538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604" y="5771272"/>
                          <a:ext cx="388320" cy="517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Box 22"/>
          <p:cNvSpPr txBox="1"/>
          <p:nvPr/>
        </p:nvSpPr>
        <p:spPr>
          <a:xfrm>
            <a:off x="2971800" y="5638800"/>
            <a:ext cx="53340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উত্তরঃ টাওয়ারের উচ্চতা </a:t>
            </a:r>
            <a:r>
              <a:rPr lang="en-US" sz="2400" dirty="0" smtClean="0">
                <a:cs typeface="NikoshBAN" pitchFamily="2" charset="0"/>
              </a:rPr>
              <a:t>43.30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মিটার (প্রায়)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9" y="1462867"/>
            <a:ext cx="8319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	একটি টাওয়ারের পাদদেশ থেকে </a:t>
            </a:r>
            <a:r>
              <a:rPr lang="en-US" sz="2800" dirty="0">
                <a:cs typeface="NikoshBAN" pitchFamily="2" charset="0"/>
              </a:rPr>
              <a:t>75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মিটার দূরে ভূতলস্থ কোন বিন্দুতে টাওয়ারের শীর্ষের উন্নতি কোণ </a:t>
            </a:r>
            <a:r>
              <a:rPr lang="en-US" sz="2800" dirty="0">
                <a:cs typeface="NikoshBAN" pitchFamily="2" charset="0"/>
              </a:rPr>
              <a:t>30˚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হলে, টাওয়ারের উচ্চতা নির্ণয় কর।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23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309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Cambria Math</vt:lpstr>
      <vt:lpstr>NikoshBAN</vt:lpstr>
      <vt:lpstr>Symbol</vt:lpstr>
      <vt:lpstr>Times New Roman</vt:lpstr>
      <vt:lpstr>Vrinda</vt:lpstr>
      <vt:lpstr>Wingdings</vt:lpstr>
      <vt:lpstr>Office Theme</vt:lpstr>
      <vt:lpstr>Equation</vt:lpstr>
      <vt:lpstr>PowerPoint Presentation</vt:lpstr>
      <vt:lpstr>PowerPoint Presentation</vt:lpstr>
      <vt:lpstr>চিত্রে কী দেখানো হচ্ছে?</vt:lpstr>
      <vt:lpstr>PowerPoint Presentation</vt:lpstr>
      <vt:lpstr>PowerPoint Presentation</vt:lpstr>
      <vt:lpstr>PowerPoint Presentation</vt:lpstr>
      <vt:lpstr>শিখন ফল</vt:lpstr>
      <vt:lpstr>PowerPoint Presentation</vt:lpstr>
      <vt:lpstr>গাণিতিক সমস্যা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prabal chowdhury</dc:creator>
  <cp:lastModifiedBy>dell</cp:lastModifiedBy>
  <cp:revision>89</cp:revision>
  <dcterms:created xsi:type="dcterms:W3CDTF">2006-08-16T00:00:00Z</dcterms:created>
  <dcterms:modified xsi:type="dcterms:W3CDTF">2019-05-09T17:45:42Z</dcterms:modified>
</cp:coreProperties>
</file>